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0" r:id="rId3"/>
    <p:sldId id="283" r:id="rId4"/>
    <p:sldId id="285" r:id="rId5"/>
    <p:sldId id="278" r:id="rId6"/>
    <p:sldId id="286" r:id="rId7"/>
    <p:sldId id="287" r:id="rId8"/>
    <p:sldId id="284" r:id="rId9"/>
    <p:sldId id="262" r:id="rId10"/>
    <p:sldId id="257" r:id="rId11"/>
    <p:sldId id="274" r:id="rId12"/>
    <p:sldId id="280" r:id="rId13"/>
    <p:sldId id="279" r:id="rId14"/>
    <p:sldId id="305" r:id="rId15"/>
    <p:sldId id="281" r:id="rId16"/>
    <p:sldId id="282" r:id="rId17"/>
    <p:sldId id="289" r:id="rId18"/>
    <p:sldId id="294" r:id="rId19"/>
    <p:sldId id="295" r:id="rId20"/>
    <p:sldId id="298" r:id="rId21"/>
    <p:sldId id="292" r:id="rId22"/>
    <p:sldId id="293" r:id="rId23"/>
    <p:sldId id="288" r:id="rId24"/>
    <p:sldId id="296" r:id="rId25"/>
    <p:sldId id="297" r:id="rId26"/>
    <p:sldId id="299" r:id="rId27"/>
    <p:sldId id="275" r:id="rId28"/>
    <p:sldId id="300" r:id="rId29"/>
    <p:sldId id="306" r:id="rId30"/>
    <p:sldId id="276" r:id="rId31"/>
    <p:sldId id="302" r:id="rId32"/>
    <p:sldId id="301" r:id="rId33"/>
    <p:sldId id="303" r:id="rId34"/>
    <p:sldId id="277" r:id="rId35"/>
    <p:sldId id="304" r:id="rId36"/>
    <p:sldId id="260" r:id="rId37"/>
  </p:sldIdLst>
  <p:sldSz cx="12192000" cy="6858000"/>
  <p:notesSz cx="6858000" cy="9144000"/>
  <p:embeddedFontLst>
    <p:embeddedFont>
      <p:font typeface="함초롬돋움" panose="020B0604000101010101" pitchFamily="50" charset="-127"/>
      <p:regular r:id="rId38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Cambria Math" panose="02040503050406030204" pitchFamily="18" charset="0"/>
      <p:regular r:id="rId42"/>
    </p:embeddedFont>
    <p:embeddedFont>
      <p:font typeface="Helvetica" panose="020B0604020202020204" pitchFamily="34" charset="0"/>
      <p:regular r:id="rId43"/>
      <p:bold r:id="rId44"/>
      <p:italic r:id="rId45"/>
      <p:boldItalic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46E"/>
    <a:srgbClr val="5B7AD1"/>
    <a:srgbClr val="527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3026-52AB-452A-BA1A-0325DC37C7FC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90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3026-52AB-452A-BA1A-0325DC37C7FC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0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3026-52AB-452A-BA1A-0325DC37C7FC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156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3026-52AB-452A-BA1A-0325DC37C7FC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57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3026-52AB-452A-BA1A-0325DC37C7FC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54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3026-52AB-452A-BA1A-0325DC37C7FC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8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3026-52AB-452A-BA1A-0325DC37C7FC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14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3026-52AB-452A-BA1A-0325DC37C7FC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24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3026-52AB-452A-BA1A-0325DC37C7FC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542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3026-52AB-452A-BA1A-0325DC37C7FC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27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53026-52AB-452A-BA1A-0325DC37C7FC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5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53026-52AB-452A-BA1A-0325DC37C7FC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50C4E-A9D3-46FB-A08D-BA95BEDBA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03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0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762390" y="3380242"/>
            <a:ext cx="8928971" cy="45719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74347" y="2808544"/>
            <a:ext cx="905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(CNN)</a:t>
            </a:r>
            <a:endParaRPr lang="ko-KR" altLang="en-US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83080" y="6430063"/>
            <a:ext cx="3599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연세대학교 정보대학원 조 인제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24363" y="3608981"/>
            <a:ext cx="47197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INDEX</a:t>
            </a:r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Brief History</a:t>
            </a:r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Work</a:t>
            </a:r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Paper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87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58" y="5258555"/>
            <a:ext cx="5766395" cy="129682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Brief History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1" y="1070035"/>
            <a:ext cx="258755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Neocognitron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146" name="Picture 2" descr="Neocognitr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56" y="1700902"/>
            <a:ext cx="6119912" cy="366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2666767" y="1119989"/>
            <a:ext cx="24833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Fukushima in the 1980s</a:t>
            </a:r>
            <a:endParaRPr lang="ko-KR" altLang="en-US" sz="1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58126" y="2374895"/>
            <a:ext cx="56193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The </a:t>
            </a:r>
            <a:r>
              <a:rPr lang="en-US" altLang="ko-KR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neocognitron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was inspired by the model proposed by 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Hubel &amp; Wiesel in 1959.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Hubel &amp; Wiesel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실험에 의해 고양이의 시각인식이 계층적</a:t>
            </a:r>
            <a:b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구조로 낮은 수준의 세포영역들의 결합으로 점차 높은 수준의</a:t>
            </a:r>
            <a:b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특징을 인지할 수 있는 구조에 영감을 얻음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258206" y="4063864"/>
            <a:ext cx="5619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특징을 추출하는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S-Cell,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특징들의 위치 오류를 허용하는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C-Cell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두가지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cell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들이 교대로 배열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258206" y="4810228"/>
            <a:ext cx="5716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Neocognitron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많은 셀들로 이루어진 층들이 여러 개 모여 구성된 계층적 네트워크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학습에 의하여 패턴을 인식할 수 있는 능력을 획득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209488" y="5935949"/>
            <a:ext cx="5716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Yan </a:t>
            </a:r>
            <a:r>
              <a:rPr lang="en-US" altLang="ko-KR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Lecun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LeNet-5(1998)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매우 유사한 구조를 지내고 있음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실제 </a:t>
            </a:r>
            <a:r>
              <a:rPr lang="en-US" altLang="ko-KR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Lecun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Interview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Fukushima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연구에서 영감을 얻었다고 말함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8294" y="3910519"/>
            <a:ext cx="5804859" cy="1478604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08885" y="5908807"/>
            <a:ext cx="5804859" cy="629536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573086" y="5390141"/>
            <a:ext cx="43997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http://www.aistudy.com/neural/cognitron_kim.htm#_bookmark_9e0720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530890" y="6390437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/>
              <a:t>http://blog.kaggle.com/2014/12/22/convolutional-nets-and-cifar-10-an-interview-with-yan-lecun/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164838" y="664314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/>
              <a:t>http://www.cs.princeton.edu/courses/archive/spr08/cos598B/Readings/Fukushima1980.pdf</a:t>
            </a:r>
          </a:p>
        </p:txBody>
      </p:sp>
    </p:spTree>
    <p:extLst>
      <p:ext uri="{BB962C8B-B14F-4D97-AF65-F5344CB8AC3E}">
        <p14:creationId xmlns:p14="http://schemas.microsoft.com/office/powerpoint/2010/main" val="99367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Brief History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258755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LeNet-5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66767" y="1119989"/>
            <a:ext cx="1697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Yan </a:t>
            </a:r>
            <a:r>
              <a:rPr lang="en-US" altLang="ko-KR" sz="1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Lecun</a:t>
            </a: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1998</a:t>
            </a:r>
            <a:endParaRPr lang="ko-KR" altLang="en-US" sz="1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1447"/>
          <a:stretch/>
        </p:blipFill>
        <p:spPr>
          <a:xfrm>
            <a:off x="58615" y="2213307"/>
            <a:ext cx="6471139" cy="432817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8615" y="1555413"/>
            <a:ext cx="63365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“The First Convolutional Neural Network”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462" y="1113729"/>
            <a:ext cx="5534539" cy="52401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21923" y="2269052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ML Method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03508" y="3578043"/>
            <a:ext cx="145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Fully Connected Neural Network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72429" y="4819919"/>
            <a:ext cx="1148862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8844" y="1808486"/>
            <a:ext cx="57861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Gradient-based learning applied to document recognition</a:t>
            </a:r>
          </a:p>
          <a:p>
            <a:r>
              <a:rPr lang="en-US" altLang="ko-KR" sz="9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Schölkopf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Bernhard, and Alexander J. </a:t>
            </a:r>
            <a:r>
              <a:rPr lang="en-US" altLang="ko-KR" sz="9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Smola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 </a:t>
            </a:r>
            <a:r>
              <a:rPr lang="en-US" altLang="ko-KR" sz="900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Learning with kernels: support vector machines, regularization, optimization, and beyond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MIT press, 2002.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52792" y="1107957"/>
            <a:ext cx="147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Error Rate</a:t>
            </a:r>
            <a:endParaRPr lang="ko-KR" altLang="en-US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572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Brief History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258755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LeNet-5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66767" y="1119989"/>
            <a:ext cx="1697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Yan </a:t>
            </a:r>
            <a:r>
              <a:rPr lang="en-US" altLang="ko-KR" sz="1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Lecun</a:t>
            </a: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1998</a:t>
            </a:r>
            <a:endParaRPr lang="ko-KR" altLang="en-US" sz="1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22725" y="2195360"/>
            <a:ext cx="4286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LeNet-5 comprises 7 layers, not counting the input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22725" y="2941709"/>
            <a:ext cx="428665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 Convolution Layer, 2 Subsampling Layer(pooling Layer), 1 Fully Connected Layer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 Output Layer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527378" y="4316437"/>
            <a:ext cx="428665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Input -&gt; Conv1(5X5 Filter / stride 1) -&gt; Subsampling1(2X2 Filter / stride 2) -&gt; 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Conv2(5X5 Filter / stride1 ) -&gt; Subsampling2(2X2 Filter / stride 2) -&gt;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Conv3(5X5 Filter / stride1 ) -&gt; FC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-&gt; OUTPUT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r="1447"/>
          <a:stretch/>
        </p:blipFill>
        <p:spPr>
          <a:xfrm>
            <a:off x="58615" y="2213307"/>
            <a:ext cx="6471139" cy="432817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8615" y="1555413"/>
            <a:ext cx="63365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“The First Convolutional Neural Network”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8844" y="1808486"/>
            <a:ext cx="57861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Gradient-based learning applied to document recognition</a:t>
            </a:r>
          </a:p>
          <a:p>
            <a:r>
              <a:rPr lang="en-US" altLang="ko-KR" sz="9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Schölkopf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Bernhard, and Alexander J. </a:t>
            </a:r>
            <a:r>
              <a:rPr lang="en-US" altLang="ko-KR" sz="9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Smola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 </a:t>
            </a:r>
            <a:r>
              <a:rPr lang="en-US" altLang="ko-KR" sz="900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Learning with kernels: support vector machines, regularization, optimization, and beyond</a:t>
            </a:r>
            <a:r>
              <a:rPr lang="en-US" altLang="ko-KR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MIT press, 2002.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389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42370" y="2918398"/>
            <a:ext cx="89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가지 중요한 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Concept</a:t>
            </a:r>
          </a:p>
          <a:p>
            <a:pPr algn="ctr"/>
            <a:endParaRPr lang="en-US" altLang="ko-KR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Weight Sharing &amp; Local Connectivity</a:t>
            </a:r>
            <a:endParaRPr lang="ko-KR" altLang="en-US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9073" y="4425910"/>
            <a:ext cx="276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(Receptive Field)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26404" y="4417032"/>
            <a:ext cx="113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(Filter)</a:t>
            </a:r>
            <a:endParaRPr lang="ko-KR" altLang="en-US" dirty="0"/>
          </a:p>
        </p:txBody>
      </p:sp>
      <p:pic>
        <p:nvPicPr>
          <p:cNvPr id="1026" name="Picture 2" descr="weight sharing cn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76" y="53268"/>
            <a:ext cx="6622742" cy="278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5754757" y="2564296"/>
            <a:ext cx="1604831" cy="130636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5307496" y="2564297"/>
            <a:ext cx="2052092" cy="1306367"/>
          </a:xfrm>
          <a:prstGeom prst="straightConnector1">
            <a:avLst/>
          </a:prstGeom>
          <a:ln w="41275">
            <a:solidFill>
              <a:srgbClr val="1F34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8884" y="3122579"/>
            <a:ext cx="4192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WHAT?</a:t>
            </a:r>
            <a:endParaRPr lang="ko-KR" altLang="en-US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953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15" y="1753333"/>
            <a:ext cx="24384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93474" y="4271441"/>
            <a:ext cx="4192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How to work CNN</a:t>
            </a:r>
          </a:p>
        </p:txBody>
      </p:sp>
    </p:spTree>
    <p:extLst>
      <p:ext uri="{BB962C8B-B14F-4D97-AF65-F5344CB8AC3E}">
        <p14:creationId xmlns:p14="http://schemas.microsoft.com/office/powerpoint/2010/main" val="267526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3793" y="2558005"/>
            <a:ext cx="962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INPUT  &gt;  CONVOLUTION  &gt;  ACTIVATION FUNCTION  &gt;  POOLING  &gt;  FC  &gt;  OUTPUT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8085" y="3899711"/>
            <a:ext cx="1042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INPUT  &gt;  Feature Extraction  &gt; Shift and Distortion Invariance  &gt;  Classification  &gt;  OUTPUT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61873" y="2300082"/>
            <a:ext cx="6709666" cy="864859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75365" y="3651947"/>
            <a:ext cx="7600620" cy="864859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17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How to work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258755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394"/>
          <a:stretch/>
        </p:blipFill>
        <p:spPr>
          <a:xfrm>
            <a:off x="311014" y="1940560"/>
            <a:ext cx="6394586" cy="41094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090693" y="6084110"/>
            <a:ext cx="4903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https://courses.engr.illinois.edu/cs543/sp2015/lectures/Lecture%2029%20-%20Convolutional%20Neural%20Networks%20-%20%20Vision_Spring2015.pdf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90693" y="5126636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 </a:t>
            </a:r>
            <a:b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쉽게 생각하면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“Weighted Moving Sum”</a:t>
            </a:r>
            <a:b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(University of Illinois CS 543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수업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Lecture)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693" y="1245560"/>
            <a:ext cx="4903195" cy="3631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853" y="1245453"/>
            <a:ext cx="4806153" cy="36271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472" y="1245453"/>
            <a:ext cx="4788416" cy="362711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478904" y="6636657"/>
            <a:ext cx="29274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https://deeplearning4j.org/kr/convolutionnets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9390185" y="1670538"/>
            <a:ext cx="1441938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427681" y="1763986"/>
            <a:ext cx="1378066" cy="3876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Element Wise Multiplication</a:t>
            </a:r>
            <a:endParaRPr lang="ko-KR" altLang="en-US" sz="105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63109" y="1186472"/>
            <a:ext cx="3375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Stride = 2!(Hyperparameter)</a:t>
            </a:r>
          </a:p>
          <a:p>
            <a:r>
              <a:rPr lang="en-US" altLang="ko-KR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b="1" dirty="0" err="1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칸씩</a:t>
            </a:r>
            <a:r>
              <a:rPr lang="ko-KR" altLang="en-US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이동하면서 </a:t>
            </a:r>
            <a:r>
              <a:rPr lang="en-US" altLang="ko-KR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Slide</a:t>
            </a:r>
            <a:endParaRPr lang="ko-KR" altLang="en-US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138617" y="1170291"/>
            <a:ext cx="1574558" cy="13706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805747" y="1170185"/>
            <a:ext cx="1182114" cy="770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14" y="1940561"/>
            <a:ext cx="6394586" cy="4121598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06498" y="2690573"/>
            <a:ext cx="1574558" cy="28309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51702" y="2813136"/>
            <a:ext cx="1574558" cy="27084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336" y="3645932"/>
            <a:ext cx="2843830" cy="134045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8983363" y="4971723"/>
            <a:ext cx="317921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https://ujjwalkarn.me/2016/08/11/intuitive-explanation-convnets/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1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 animBg="1"/>
      <p:bldP spid="26" grpId="0" animBg="1"/>
      <p:bldP spid="27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How to work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3255265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 : Stride = 1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78904" y="6636657"/>
            <a:ext cx="29274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https://deeplearning4j.org/kr/convolutionnets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38" y="1810976"/>
            <a:ext cx="6990691" cy="427481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37" y="1810977"/>
            <a:ext cx="6990691" cy="427481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36" y="1810975"/>
            <a:ext cx="6990692" cy="42748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335" y="1810974"/>
            <a:ext cx="6990692" cy="427481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333" y="1810974"/>
            <a:ext cx="6990694" cy="427481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8"/>
          <a:srcRect b="11987"/>
          <a:stretch/>
        </p:blipFill>
        <p:spPr>
          <a:xfrm>
            <a:off x="6096000" y="1367009"/>
            <a:ext cx="3864864" cy="232098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8680" y="3422884"/>
            <a:ext cx="4054346" cy="201938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578680" y="5694688"/>
            <a:ext cx="4220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Layer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거치게 되면서 점차 이미지의 차원이 축소되어지는 문제점 발생</a:t>
            </a:r>
          </a:p>
        </p:txBody>
      </p:sp>
    </p:spTree>
    <p:extLst>
      <p:ext uri="{BB962C8B-B14F-4D97-AF65-F5344CB8AC3E}">
        <p14:creationId xmlns:p14="http://schemas.microsoft.com/office/powerpoint/2010/main" val="258956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How to work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269044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 : padding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78904" y="6636657"/>
            <a:ext cx="29274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https://deeplearning4j.org/kr/convolutionnets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70714" y="2774095"/>
            <a:ext cx="36921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Layer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거치게 되면서 점차 이미지의 차원이 축소되어지는 문제점 발생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이를 해결하기 위해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Input Data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가장자리에 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값을 가지는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pixel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추가로 구성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Filter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크기에 따라 가장자리에 추가되는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zero pixel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개수가 달라짐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단순히 영상의 크기를 유지하는 것 이외에도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경계면의 정보까지 살릴 수 있기때문에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zero padding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결과가 좀 더 좋게 나타나는 경향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(https://m.blog.naver.com/PostView.nhn?blogId=laonple&amp;logNo=220624485850&amp;proxyReferer=https%3A%2F%2Fwww.google.co.kr%2F)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37730"/>
            <a:ext cx="7595616" cy="42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58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4059" y="4182893"/>
            <a:ext cx="4192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 WHY?</a:t>
            </a:r>
            <a:endParaRPr lang="ko-KR" altLang="en-US" sz="3200" b="1" dirty="0"/>
          </a:p>
        </p:txBody>
      </p:sp>
      <p:pic>
        <p:nvPicPr>
          <p:cNvPr id="1028" name="Picture 4" descr="why ic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723" y="1381327"/>
            <a:ext cx="2519463" cy="251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001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37876" y="2622707"/>
            <a:ext cx="10100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개념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Stride, Padding…</a:t>
            </a:r>
          </a:p>
          <a:p>
            <a:pPr algn="ctr"/>
            <a:endParaRPr lang="en-US" altLang="ko-KR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8718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How to work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258755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7" y="1980221"/>
            <a:ext cx="6672813" cy="40697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65937" y="1980114"/>
            <a:ext cx="4211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Filter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하면서 얻어진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activation map?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462" y="2210856"/>
            <a:ext cx="2751993" cy="20480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49462" y="4207751"/>
            <a:ext cx="442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Example : we have 7X7 Filter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2785" y="2307830"/>
            <a:ext cx="2344360" cy="193430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462" y="4557969"/>
            <a:ext cx="5407015" cy="17285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45923" y="6208946"/>
            <a:ext cx="49236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Input Data</a:t>
            </a:r>
            <a:r>
              <a:rPr lang="ko-KR" altLang="en-US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곡선에 해당하는 곳에 </a:t>
            </a:r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Filter</a:t>
            </a:r>
            <a:r>
              <a:rPr lang="ko-KR" altLang="en-US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</a:t>
            </a:r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</a:t>
            </a:r>
            <a:r>
              <a:rPr lang="ko-KR" altLang="en-US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되면 큰 값이 </a:t>
            </a:r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Return</a:t>
            </a:r>
            <a:endParaRPr lang="ko-KR" altLang="en-US" sz="1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64428" y="6638155"/>
            <a:ext cx="88216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https://adeshpande3.github.io/adeshpande3.github.io/A-Beginner%27s-Guide-To-Understanding-Convolutional-Neural-Networks/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2001209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How to work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258755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7" y="1980221"/>
            <a:ext cx="6672813" cy="40697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65937" y="1980114"/>
            <a:ext cx="4211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Filter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하면서 얻어진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activation map?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462" y="2210856"/>
            <a:ext cx="2751993" cy="20480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49462" y="4207751"/>
            <a:ext cx="442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Example : we have 7X7 Filter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51650" r="167"/>
          <a:stretch/>
        </p:blipFill>
        <p:spPr>
          <a:xfrm>
            <a:off x="9807018" y="2222442"/>
            <a:ext cx="1129573" cy="193430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45923" y="6208946"/>
            <a:ext cx="5150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Filter</a:t>
            </a:r>
            <a:r>
              <a:rPr lang="ko-KR" altLang="en-US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다른 특징을 가진 수용영역</a:t>
            </a:r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(Receptive Field)</a:t>
            </a:r>
            <a:r>
              <a:rPr lang="ko-KR" altLang="en-US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</a:t>
            </a:r>
            <a:r>
              <a:rPr lang="en-US" altLang="ko-KR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 0 Return</a:t>
            </a:r>
            <a:endParaRPr lang="ko-KR" altLang="en-US" sz="1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64428" y="6638155"/>
            <a:ext cx="88216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https://adeshpande3.github.io/adeshpande3.github.io/A-Beginner%27s-Guide-To-Understanding-Convolutional-Neural-Networks/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7882" y="2002127"/>
            <a:ext cx="1099040" cy="2010287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0225454" y="2971800"/>
            <a:ext cx="1441938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488020" y="2493698"/>
            <a:ext cx="89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Convolve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295" y="4578014"/>
            <a:ext cx="5230947" cy="158488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017" y="1749669"/>
            <a:ext cx="6638154" cy="430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2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How to work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258755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Non-Linearity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1584" y="3319013"/>
            <a:ext cx="6302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계산은 결국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Linear Transform!(Element Wise Multiplication &amp; sum 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Image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Pixel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값을 통한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image Classification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Non-Linear Problem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Non-Linear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함수인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Sigmoid, Thanh, </a:t>
            </a:r>
            <a:r>
              <a:rPr lang="en-US" altLang="ko-KR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ReLU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…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86" y="2206652"/>
            <a:ext cx="5214421" cy="3949808"/>
          </a:xfrm>
          <a:prstGeom prst="rect">
            <a:avLst/>
          </a:prstGeom>
        </p:spPr>
      </p:pic>
      <p:pic>
        <p:nvPicPr>
          <p:cNvPr id="3074" name="Picture 2" descr="activation functi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201" y="1284043"/>
            <a:ext cx="4066161" cy="18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직선 화살표 연결선 49"/>
          <p:cNvCxnSpPr/>
          <p:nvPr/>
        </p:nvCxnSpPr>
        <p:spPr>
          <a:xfrm flipV="1">
            <a:off x="2872740" y="2601890"/>
            <a:ext cx="1958340" cy="1226804"/>
          </a:xfrm>
          <a:prstGeom prst="straightConnector1">
            <a:avLst/>
          </a:prstGeom>
          <a:ln w="22225">
            <a:solidFill>
              <a:srgbClr val="1F34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2872740" y="2601890"/>
            <a:ext cx="1958340" cy="611964"/>
          </a:xfrm>
          <a:prstGeom prst="straightConnector1">
            <a:avLst/>
          </a:prstGeom>
          <a:ln w="22225">
            <a:solidFill>
              <a:srgbClr val="1F34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2872740" y="2601890"/>
            <a:ext cx="1946543" cy="0"/>
          </a:xfrm>
          <a:prstGeom prst="straightConnector1">
            <a:avLst/>
          </a:prstGeom>
          <a:ln w="22225">
            <a:solidFill>
              <a:srgbClr val="1F34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5067300" y="2544398"/>
            <a:ext cx="728019" cy="0"/>
          </a:xfrm>
          <a:prstGeom prst="straightConnector1">
            <a:avLst/>
          </a:prstGeom>
          <a:ln w="22225">
            <a:solidFill>
              <a:srgbClr val="1F34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99" name="TextBox 3098"/>
              <p:cNvSpPr txBox="1"/>
              <p:nvPr/>
            </p:nvSpPr>
            <p:spPr>
              <a:xfrm>
                <a:off x="5576388" y="2147239"/>
                <a:ext cx="2531090" cy="7350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99" name="TextBox 30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388" y="2147239"/>
                <a:ext cx="2531090" cy="7350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01" name="TextBox 3100"/>
          <p:cNvSpPr txBox="1"/>
          <p:nvPr/>
        </p:nvSpPr>
        <p:spPr>
          <a:xfrm>
            <a:off x="4819283" y="1791821"/>
            <a:ext cx="375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Convolution -&gt; linear operation</a:t>
            </a:r>
            <a:endParaRPr lang="ko-KR" altLang="en-US" dirty="0"/>
          </a:p>
        </p:txBody>
      </p:sp>
      <p:pic>
        <p:nvPicPr>
          <p:cNvPr id="3102" name="Picture 4" descr="Screen Shot 2016-08-07 at 6.18.19 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584" y="4366984"/>
            <a:ext cx="5944388" cy="222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3" name="직사각형 3102"/>
          <p:cNvSpPr/>
          <p:nvPr/>
        </p:nvSpPr>
        <p:spPr>
          <a:xfrm>
            <a:off x="4097425" y="6640249"/>
            <a:ext cx="86671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https://ujjwalkarn.me/2016/08/11/intuitive-explanation-convnets/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0540314" y="1246972"/>
            <a:ext cx="1552729" cy="1929811"/>
          </a:xfrm>
          <a:prstGeom prst="rect">
            <a:avLst/>
          </a:prstGeom>
          <a:noFill/>
          <a:ln w="31750">
            <a:solidFill>
              <a:srgbClr val="1F3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25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How to work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258755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Pooling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7090"/>
            <a:ext cx="7274441" cy="45208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03914" y="2596768"/>
            <a:ext cx="51880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Non-Linear Activation Function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거친 후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Down-Sampling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통해 정보의 간소화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Pooling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에는 다양한 방법들이 존재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: Max Pooling(Popular)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Weighted average based on distance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L2 norm of neighborhood…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Pooling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통해서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Translation Invariance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얻을 수 있다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4144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How to work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258755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Pooling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03914" y="2596768"/>
            <a:ext cx="51880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Non-Linear Activation Function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거친 후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Down-Sampling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통해 정보의 간소화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Pooling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에는 다양한 방법들이 존재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: Max Pooling(Popular)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Weighted average based on distance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L2 norm of neighborhood…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Pooling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통해서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Translation Invariance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얻을 수 있다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Max Pooling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직관적인 개념은 주변에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Correlation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있는 여러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Signal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가장 강한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Signal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만을 사용하겠다는 것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어떤 특징이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있는지만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알고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정확한 위나 상세정보는 제거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16293"/>
            <a:ext cx="6975348" cy="386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01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How to work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2938273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Fully Connected Layer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58" y="1982958"/>
            <a:ext cx="7323582" cy="374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9040" y="2491598"/>
            <a:ext cx="44622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마지막으로 나오게 된 모든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Activation Map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들의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Neurons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Fully Connected!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Layer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개수 밑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Neurons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개수는 </a:t>
            </a:r>
            <a:b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정해진 정답이 없는 듯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마지막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Output Layer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Neuron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개수는 당연하게도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개수 만큼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Softmax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Cross Entropy Function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</a:t>
            </a:r>
            <a:b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통해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Class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확률 출력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3697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How to work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0304"/>
            <a:ext cx="12192000" cy="461579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61816" y="6316782"/>
            <a:ext cx="35098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http://scs.ryerson.ca/~aharley/vis/conv/flat.html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-1" y="1070035"/>
            <a:ext cx="2938273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2D Visualization CNN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836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81856" y="2865120"/>
            <a:ext cx="366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성능을 높이기 위한 다양한 기법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336" y="4124468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Dropout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35424" y="4124468"/>
            <a:ext cx="257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Batch Normalization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18576" y="4124468"/>
            <a:ext cx="3285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Other Activation Function… </a:t>
            </a:r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e.g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Leaky </a:t>
            </a:r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ReLUs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ELUs…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921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850295" y="2778829"/>
            <a:ext cx="3369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Big Issue</a:t>
            </a:r>
            <a:endParaRPr lang="ko-KR" altLang="en-US" sz="4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051313" y="4843857"/>
            <a:ext cx="710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Manual Tuning of Features  -&gt;  Manual Tuning of Architecture</a:t>
            </a:r>
            <a:endParaRPr lang="ko-KR" altLang="en-US" dirty="0"/>
          </a:p>
        </p:txBody>
      </p:sp>
      <p:pic>
        <p:nvPicPr>
          <p:cNvPr id="2050" name="Picture 2" descr="computer vision feature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6"/>
          <a:stretch/>
        </p:blipFill>
        <p:spPr bwMode="auto">
          <a:xfrm>
            <a:off x="248479" y="1059788"/>
            <a:ext cx="4134634" cy="295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369" y="999245"/>
            <a:ext cx="4018863" cy="355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577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762390" y="3380242"/>
            <a:ext cx="8928971" cy="45719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834691" y="3292545"/>
            <a:ext cx="228569" cy="21547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451843" y="3292545"/>
            <a:ext cx="228569" cy="21547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913699" y="3292545"/>
            <a:ext cx="228569" cy="21547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34408" y="2573003"/>
            <a:ext cx="1379839" cy="58474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1940s</a:t>
            </a: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76207" y="3660491"/>
            <a:ext cx="1379839" cy="58474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1969</a:t>
            </a: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266" name="Picture 2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0" t="55838" r="49377" b="3632"/>
          <a:stretch/>
        </p:blipFill>
        <p:spPr bwMode="auto">
          <a:xfrm>
            <a:off x="3655786" y="1186373"/>
            <a:ext cx="1600260" cy="186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" t="56523" r="84389"/>
          <a:stretch/>
        </p:blipFill>
        <p:spPr bwMode="auto">
          <a:xfrm>
            <a:off x="938817" y="3642815"/>
            <a:ext cx="1791748" cy="245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관련 이미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3" t="56592" r="31616" b="1"/>
          <a:stretch/>
        </p:blipFill>
        <p:spPr bwMode="auto">
          <a:xfrm>
            <a:off x="5973434" y="3839742"/>
            <a:ext cx="1952597" cy="223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6259814" y="2475609"/>
            <a:ext cx="1379839" cy="58474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1986</a:t>
            </a: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91041" y="2470781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 can make</a:t>
            </a:r>
            <a:b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Multi Layer Neural Network!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268" name="Picture 4" descr="multi layer neural network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352" y="3809303"/>
            <a:ext cx="3296920" cy="264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27" name="직사각형 26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Brief History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79205" y="664244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https://www.slideshare.net/deview/251-implementing-deep-learning-using-cu-dnn/4</a:t>
            </a:r>
          </a:p>
        </p:txBody>
      </p:sp>
    </p:spTree>
    <p:extLst>
      <p:ext uri="{BB962C8B-B14F-4D97-AF65-F5344CB8AC3E}">
        <p14:creationId xmlns:p14="http://schemas.microsoft.com/office/powerpoint/2010/main" val="10680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Paper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278880" y="1267969"/>
            <a:ext cx="5791200" cy="3491671"/>
            <a:chOff x="4902137" y="1302852"/>
            <a:chExt cx="7167943" cy="5048593"/>
          </a:xfrm>
        </p:grpSpPr>
        <p:pic>
          <p:nvPicPr>
            <p:cNvPr id="6146" name="Picture 2" descr="https://bbsmax.ikafan.com/static/L3Byb3h5L2h0dHBzL2dpdGh1Yi5jb20va3Jpc3RqYW5rb3JqdXMvYXBwbGllZC1kZWVwLWxlYXJuaW5nLXJlc291cmNlcy9yYXcvbWFzdGVyL2ltYWdlcy9pbWFnZW5ldC15ZWFybHktd2lubmVycy5wbmc=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2137" y="1302852"/>
              <a:ext cx="7167943" cy="5048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화살표 연결선 2"/>
            <p:cNvCxnSpPr/>
            <p:nvPr/>
          </p:nvCxnSpPr>
          <p:spPr>
            <a:xfrm>
              <a:off x="7010400" y="3243072"/>
              <a:ext cx="487680" cy="31699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58" y="1561953"/>
            <a:ext cx="6140585" cy="470054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628438" y="1309780"/>
            <a:ext cx="31015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https://www.bbsmax.com/A/gAJGG0q8JZ/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1" y="1070035"/>
            <a:ext cx="2450593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AlexNet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(2012)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148" name="Picture 4" descr="dropout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63"/>
          <a:stretch/>
        </p:blipFill>
        <p:spPr bwMode="auto">
          <a:xfrm>
            <a:off x="6466316" y="4759747"/>
            <a:ext cx="3031787" cy="150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ata augmentation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103" y="4669503"/>
            <a:ext cx="2571977" cy="184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59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Paper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1" y="1070035"/>
            <a:ext cx="2450593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ZFNet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(2013)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4" y="1603187"/>
            <a:ext cx="6512707" cy="463082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876288" y="2166673"/>
            <a:ext cx="5522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err="1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AlexNet</a:t>
            </a:r>
            <a:r>
              <a:rPr lang="en-US" altLang="ko-KR" sz="1400" dirty="0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trained on 15 million images, while ZF Net </a:t>
            </a:r>
            <a:r>
              <a:rPr lang="en-US" altLang="ko-KR" sz="14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trained on only 1.3 million images.</a:t>
            </a:r>
            <a:endParaRPr lang="en-US" altLang="ko-KR" sz="1400" b="1" i="1" dirty="0"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876288" y="2885118"/>
            <a:ext cx="474268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Instead of using 11x11 sized filters in the first layer (which is what </a:t>
            </a:r>
            <a:r>
              <a:rPr lang="en-US" altLang="ko-KR" sz="1400" dirty="0" err="1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AlexNet</a:t>
            </a:r>
            <a:r>
              <a:rPr lang="en-US" altLang="ko-KR" sz="1400" dirty="0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implemented), ZF Net used filters of size 7x7 and a decreased stride value.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The reasoning behind this modification is that a </a:t>
            </a:r>
            <a:r>
              <a:rPr lang="en-US" altLang="ko-KR" sz="14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smaller filter size in the first conv layer helps retain a lot of original pixel information in the input volume.</a:t>
            </a:r>
            <a:endParaRPr lang="ko-KR" altLang="en-US" sz="14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76288" y="4696055"/>
            <a:ext cx="47426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Developed a visualization technique named Deconvolutional Network, </a:t>
            </a:r>
            <a:r>
              <a:rPr lang="en-US" altLang="ko-KR" sz="14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which helps to examine different feature activations and their relation to the input space.</a:t>
            </a:r>
            <a:r>
              <a:rPr lang="en-US" altLang="ko-KR" sz="1400" dirty="0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Called “</a:t>
            </a:r>
            <a:r>
              <a:rPr lang="en-US" altLang="ko-KR" sz="1400" dirty="0" err="1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deconvnet</a:t>
            </a:r>
            <a:r>
              <a:rPr lang="en-US" altLang="ko-KR" sz="1400" dirty="0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 because it maps features to pixels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87168" y="6656363"/>
            <a:ext cx="75224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https://adeshpande3.github.io/adeshpande3.github.io/The-9-Deep-Learning-Papers-You-Need-To-Know-About.html</a:t>
            </a:r>
          </a:p>
        </p:txBody>
      </p:sp>
    </p:spTree>
    <p:extLst>
      <p:ext uri="{BB962C8B-B14F-4D97-AF65-F5344CB8AC3E}">
        <p14:creationId xmlns:p14="http://schemas.microsoft.com/office/powerpoint/2010/main" val="55035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Paper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1" y="1070035"/>
            <a:ext cx="2450593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ZFNet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(2013)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5" y="1603187"/>
            <a:ext cx="5982090" cy="4630828"/>
          </a:xfrm>
          <a:prstGeom prst="rect">
            <a:avLst/>
          </a:prstGeom>
        </p:spPr>
      </p:pic>
      <p:pic>
        <p:nvPicPr>
          <p:cNvPr id="9218" name="Picture 2" descr="https://adeshpande3.github.io/assets/deconvn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385" y="1603187"/>
            <a:ext cx="6071614" cy="463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233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Paper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1" y="1070035"/>
            <a:ext cx="2450593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VGGNet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(2013)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5" y="2025057"/>
            <a:ext cx="7095744" cy="42782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303008" y="3092672"/>
            <a:ext cx="47792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Helvetica" panose="020B0604020202020204" pitchFamily="34" charset="0"/>
              </a:rPr>
              <a:t>VGG Net is one of the most influential papers in my mind because it reinforced the notion that </a:t>
            </a:r>
            <a:r>
              <a:rPr lang="en-US" altLang="ko-KR" b="1" dirty="0">
                <a:solidFill>
                  <a:srgbClr val="333333"/>
                </a:solidFill>
                <a:latin typeface="Helvetica" panose="020B0604020202020204" pitchFamily="34" charset="0"/>
              </a:rPr>
              <a:t>convolutional neural networks have to have a deep network of layers in order for this hierarchical representation of visual data to work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646083" y="6652606"/>
            <a:ext cx="765657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https://adeshpande3.github.io/adeshpande3.github.io/The-9-Deep-Learning-Papers-You-Need-To-Know-About.html</a:t>
            </a:r>
          </a:p>
        </p:txBody>
      </p:sp>
    </p:spTree>
    <p:extLst>
      <p:ext uri="{BB962C8B-B14F-4D97-AF65-F5344CB8AC3E}">
        <p14:creationId xmlns:p14="http://schemas.microsoft.com/office/powerpoint/2010/main" val="3349946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Brief History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4" y="1667353"/>
            <a:ext cx="5896746" cy="46756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1" y="1070035"/>
            <a:ext cx="393801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GoogLeNet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(2014) &amp; </a:t>
            </a:r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ResNet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(2015)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384" y="1667354"/>
            <a:ext cx="6071616" cy="46756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0384" y="3304032"/>
            <a:ext cx="156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152 Layers…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131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Brief History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" y="1070035"/>
            <a:ext cx="2636669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DenseNet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(2016)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1" y="1741297"/>
            <a:ext cx="4729734" cy="2087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776" y="3901440"/>
            <a:ext cx="6071616" cy="255223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846" y="1070035"/>
            <a:ext cx="5929546" cy="28111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669" y="3927419"/>
            <a:ext cx="3267995" cy="26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57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762390" y="3566674"/>
            <a:ext cx="8928971" cy="45719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7495" y="3708804"/>
            <a:ext cx="905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QnA</a:t>
            </a:r>
            <a:endParaRPr lang="ko-KR" altLang="en-US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4347" y="2808544"/>
            <a:ext cx="905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(CNN)</a:t>
            </a:r>
            <a:endParaRPr lang="ko-KR" altLang="en-US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810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73760" y="1867005"/>
            <a:ext cx="10444480" cy="4650966"/>
            <a:chOff x="396240" y="1274465"/>
            <a:chExt cx="11460480" cy="5327221"/>
          </a:xfrm>
        </p:grpSpPr>
        <p:sp>
          <p:nvSpPr>
            <p:cNvPr id="21" name="사각형: 둥근 모서리 20"/>
            <p:cNvSpPr/>
            <p:nvPr/>
          </p:nvSpPr>
          <p:spPr>
            <a:xfrm>
              <a:off x="6717227" y="1274465"/>
              <a:ext cx="5139493" cy="4862175"/>
            </a:xfrm>
            <a:prstGeom prst="round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" name="사각형: 둥근 모서리 4"/>
            <p:cNvSpPr/>
            <p:nvPr/>
          </p:nvSpPr>
          <p:spPr>
            <a:xfrm>
              <a:off x="396240" y="1274465"/>
              <a:ext cx="5262880" cy="4862175"/>
            </a:xfrm>
            <a:prstGeom prst="round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14338" name="Picture 2" descr="computer vision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240" y="1577986"/>
              <a:ext cx="4008121" cy="3571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0" name="Picture 4" descr="neural network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4786" y="5006177"/>
              <a:ext cx="2157534" cy="159550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4344" name="Picture 8" descr="neural network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7841" y="1718156"/>
              <a:ext cx="4765040" cy="324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24" name="직사각형 23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Brief History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1" y="1070035"/>
            <a:ext cx="435893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Visual Recognition &amp; Neural Network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05734" y="1462907"/>
            <a:ext cx="263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</a:t>
            </a:r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인식에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NN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적용</a:t>
            </a:r>
          </a:p>
        </p:txBody>
      </p:sp>
    </p:spTree>
    <p:extLst>
      <p:ext uri="{BB962C8B-B14F-4D97-AF65-F5344CB8AC3E}">
        <p14:creationId xmlns:p14="http://schemas.microsoft.com/office/powerpoint/2010/main" val="2679115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15840" y="6468795"/>
            <a:ext cx="78231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https://www.ted.com/talks/fei_fei_li_how_we_re_teaching_computers_to_understand_pictures?language=ko</a:t>
            </a:r>
          </a:p>
        </p:txBody>
      </p:sp>
    </p:spTree>
    <p:extLst>
      <p:ext uri="{BB962C8B-B14F-4D97-AF65-F5344CB8AC3E}">
        <p14:creationId xmlns:p14="http://schemas.microsoft.com/office/powerpoint/2010/main" val="388107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neural network &amp; mnist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667"/>
          <a:stretch/>
        </p:blipFill>
        <p:spPr bwMode="auto">
          <a:xfrm>
            <a:off x="396987" y="1661883"/>
            <a:ext cx="5897507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eural network &amp; mnist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3"/>
          <a:stretch/>
        </p:blipFill>
        <p:spPr bwMode="auto">
          <a:xfrm>
            <a:off x="6294494" y="1661883"/>
            <a:ext cx="234696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81041" y="2606565"/>
            <a:ext cx="369543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Input Node 28X28 = 784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 2 Hidden Layer &amp; 100 node 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784 X 100 + 100(Bias) = 78,500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100 X 100 + 100(Bias) = 10,100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Output Layer = 10 node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100 X 10 + 10(Bias) = 1010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Total 89,610 Parameters !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1041" y="1893023"/>
            <a:ext cx="3410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Problem 1</a:t>
            </a:r>
            <a:b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Too Many Parameters!</a:t>
            </a:r>
            <a:endParaRPr lang="ko-KR" altLang="en-US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11" name="직사각형 10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Brief History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1" y="1070035"/>
            <a:ext cx="435893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Example Handwritten Digit Number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651842" y="6638321"/>
            <a:ext cx="29338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https://ml4a.github.io/ml4a/neural_networks/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70244" y="4866285"/>
            <a:ext cx="758691" cy="265300"/>
          </a:xfrm>
          <a:prstGeom prst="rect">
            <a:avLst/>
          </a:prstGeom>
          <a:noFill/>
          <a:ln w="25400">
            <a:solidFill>
              <a:srgbClr val="1F3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" name="직선 화살표 연결선 5"/>
          <p:cNvCxnSpPr>
            <a:stCxn id="4" idx="3"/>
            <a:endCxn id="15362" idx="3"/>
          </p:cNvCxnSpPr>
          <p:nvPr/>
        </p:nvCxnSpPr>
        <p:spPr>
          <a:xfrm flipV="1">
            <a:off x="1328935" y="4062183"/>
            <a:ext cx="4965559" cy="936752"/>
          </a:xfrm>
          <a:prstGeom prst="straightConnector1">
            <a:avLst/>
          </a:prstGeom>
          <a:ln w="31750">
            <a:solidFill>
              <a:srgbClr val="1F34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0883" y="5222717"/>
            <a:ext cx="1335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0~255 </a:t>
            </a:r>
            <a:br>
              <a:rPr lang="en-US" altLang="ko-KR" sz="16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Real Number</a:t>
            </a:r>
            <a:endParaRPr lang="ko-KR" altLang="en-US" sz="160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30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17279" y="2633782"/>
            <a:ext cx="341095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Sensitive to Distortion, Scale, Shift </a:t>
            </a:r>
            <a:b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이미지의 크기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이동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변형에 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따라 민감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해당되는 새로운 학습데이터를 추가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이에 따라 좋은 성능이 나오지 않음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17279" y="1930400"/>
            <a:ext cx="3410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Problem 2</a:t>
            </a:r>
            <a:b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Ignore Topology</a:t>
            </a:r>
            <a:endParaRPr lang="ko-KR" altLang="en-US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34480" y="1628140"/>
            <a:ext cx="792480" cy="48006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10" name="직사각형 9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Brief History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5" name="Picture 2" descr="neural network &amp; mnist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667"/>
          <a:stretch/>
        </p:blipFill>
        <p:spPr bwMode="auto">
          <a:xfrm>
            <a:off x="396987" y="1661883"/>
            <a:ext cx="5897507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eural network &amp; mnist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3"/>
          <a:stretch/>
        </p:blipFill>
        <p:spPr bwMode="auto">
          <a:xfrm>
            <a:off x="6294494" y="1661883"/>
            <a:ext cx="234696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86" y="1595120"/>
            <a:ext cx="8254627" cy="494835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-1" y="1070035"/>
            <a:ext cx="435893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Example Handwritten Digit Number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41120" y="6650267"/>
            <a:ext cx="102412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http://blog.naver.com/PostView.nhn?blogId=laonple&amp;logNo=220587920012&amp;parentCategoryNo=&amp;categoryNo=22&amp;viewDate=&amp;isShowPopularPosts=true&amp;from=search</a:t>
            </a:r>
          </a:p>
        </p:txBody>
      </p:sp>
    </p:spTree>
    <p:extLst>
      <p:ext uri="{BB962C8B-B14F-4D97-AF65-F5344CB8AC3E}">
        <p14:creationId xmlns:p14="http://schemas.microsoft.com/office/powerpoint/2010/main" val="310723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91063" y="4212075"/>
            <a:ext cx="4192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INSPIRATION</a:t>
            </a:r>
            <a:endParaRPr lang="ko-KR" altLang="en-US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176" name="Picture 8" descr="inspiration ic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55" y="1613169"/>
            <a:ext cx="2482174" cy="248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646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941317"/>
            <a:ext cx="12192000" cy="88730"/>
            <a:chOff x="0" y="894185"/>
            <a:chExt cx="12192000" cy="88730"/>
          </a:xfrm>
        </p:grpSpPr>
        <p:sp>
          <p:nvSpPr>
            <p:cNvPr id="6" name="직사각형 5"/>
            <p:cNvSpPr/>
            <p:nvPr/>
          </p:nvSpPr>
          <p:spPr>
            <a:xfrm flipV="1">
              <a:off x="0" y="954527"/>
              <a:ext cx="12192000" cy="28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517930" y="894185"/>
              <a:ext cx="2674070" cy="88623"/>
            </a:xfrm>
            <a:prstGeom prst="rect">
              <a:avLst/>
            </a:prstGeom>
            <a:solidFill>
              <a:srgbClr val="1F3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 flipV="1">
            <a:off x="0" y="6624465"/>
            <a:ext cx="12192000" cy="56282"/>
          </a:xfrm>
          <a:prstGeom prst="rect">
            <a:avLst/>
          </a:prstGeom>
          <a:solidFill>
            <a:srgbClr val="1F3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4" y="126628"/>
            <a:ext cx="1905294" cy="3647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175" y="615776"/>
            <a:ext cx="425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Convolutional Neural Network : Brief History</a:t>
            </a:r>
            <a:endParaRPr lang="ko-KR" altLang="en-US" sz="1400" b="1" dirty="0">
              <a:solidFill>
                <a:srgbClr val="00206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5" y="1591550"/>
            <a:ext cx="5367561" cy="26423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75508" y="1582103"/>
            <a:ext cx="5998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 Biological Inspiration from Visual Cortex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78231" y="374293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some neurons fired when exposed to vertical edges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9" name="직선 화살표 연결선 18"/>
          <p:cNvCxnSpPr>
            <a:stCxn id="14" idx="1"/>
            <a:endCxn id="50" idx="3"/>
          </p:cNvCxnSpPr>
          <p:nvPr/>
        </p:nvCxnSpPr>
        <p:spPr>
          <a:xfrm flipH="1" flipV="1">
            <a:off x="2261241" y="3521410"/>
            <a:ext cx="3516990" cy="360027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8196470" y="2054155"/>
            <a:ext cx="390474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visual cortex of the brain is a part of the cerebral cortex(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대뇌 피질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that processes visual information. (reference : https://en.wikipedia.org/wiki/Visual_cortex)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1" name="Picture 2" descr="what is visual cortex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914" y="2054155"/>
            <a:ext cx="2142149" cy="146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-1" y="1070035"/>
            <a:ext cx="2587557" cy="4280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Biological Inspiration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778231" y="4157473"/>
            <a:ext cx="632297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rgbClr val="333333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some individual neuronal cells in the brain responded (or fired) only in the presence of edges of a certain orientation.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실험을 통해서 특정 방향의 특징에만 반응하는 세포영역이 있음을 밝혀 냄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400" dirty="0">
              <a:solidFill>
                <a:srgbClr val="333333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98696" y="3392780"/>
            <a:ext cx="1662545" cy="25726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rcRect r="41260" b="90018"/>
          <a:stretch/>
        </p:blipFill>
        <p:spPr>
          <a:xfrm>
            <a:off x="619017" y="4403046"/>
            <a:ext cx="1968539" cy="15040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2666767" y="1119989"/>
            <a:ext cx="2396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Hubel &amp; Wiesel in 1959</a:t>
            </a:r>
            <a:endParaRPr lang="ko-KR" altLang="en-US" sz="1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778231" y="5082151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Hubel and Wiesel found out that all of these neurons were organized in a columnar architecture and that together, they were able to produce visual perception.</a:t>
            </a:r>
            <a:b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특정 방향의 특징에만 반응하는 낮은 수준의 세포영역들이 둥근 형태로 형성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이들이 계층적 구조를 통해서 더 높은 차원의 특징을 인지하게 됨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/>
          <a:srcRect l="10636" t="30037" b="11564"/>
          <a:stretch/>
        </p:blipFill>
        <p:spPr>
          <a:xfrm>
            <a:off x="0" y="4696226"/>
            <a:ext cx="5838312" cy="1715283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4029896" y="663462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http://cs231n.stanford.edu/slides/2016/winter1516_lecture7.pdf</a:t>
            </a:r>
          </a:p>
        </p:txBody>
      </p:sp>
    </p:spTree>
    <p:extLst>
      <p:ext uri="{BB962C8B-B14F-4D97-AF65-F5344CB8AC3E}">
        <p14:creationId xmlns:p14="http://schemas.microsoft.com/office/powerpoint/2010/main" val="285269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9" grpId="0"/>
      <p:bldP spid="46" grpId="0"/>
      <p:bldP spid="50" grpId="0" animBg="1"/>
      <p:bldP spid="5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14982</TotalTime>
  <Words>1315</Words>
  <Application>Microsoft Office PowerPoint</Application>
  <PresentationFormat>와이드스크린</PresentationFormat>
  <Paragraphs>189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함초롬돋움</vt:lpstr>
      <vt:lpstr>맑은 고딕</vt:lpstr>
      <vt:lpstr>Arial</vt:lpstr>
      <vt:lpstr>Wingdings</vt:lpstr>
      <vt:lpstr>Cambria Math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INJE JO</dc:creator>
  <cp:lastModifiedBy>INJE JO</cp:lastModifiedBy>
  <cp:revision>177</cp:revision>
  <dcterms:created xsi:type="dcterms:W3CDTF">2017-04-13T19:01:10Z</dcterms:created>
  <dcterms:modified xsi:type="dcterms:W3CDTF">2017-08-08T09:57:05Z</dcterms:modified>
</cp:coreProperties>
</file>